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5" r:id="rId2"/>
    <p:sldId id="304" r:id="rId3"/>
    <p:sldId id="305" r:id="rId4"/>
    <p:sldId id="306" r:id="rId5"/>
    <p:sldId id="313" r:id="rId6"/>
    <p:sldId id="312" r:id="rId7"/>
    <p:sldId id="311" r:id="rId8"/>
    <p:sldId id="310" r:id="rId9"/>
    <p:sldId id="309" r:id="rId10"/>
    <p:sldId id="308" r:id="rId11"/>
    <p:sldId id="307" r:id="rId12"/>
    <p:sldId id="317" r:id="rId13"/>
    <p:sldId id="316" r:id="rId14"/>
    <p:sldId id="319" r:id="rId15"/>
    <p:sldId id="318" r:id="rId16"/>
    <p:sldId id="315" r:id="rId17"/>
    <p:sldId id="321" r:id="rId18"/>
    <p:sldId id="322" r:id="rId19"/>
    <p:sldId id="314" r:id="rId20"/>
    <p:sldId id="320" r:id="rId21"/>
    <p:sldId id="275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75BA"/>
    <a:srgbClr val="B0B0B0"/>
    <a:srgbClr val="1DD6B7"/>
    <a:srgbClr val="D51D7D"/>
    <a:srgbClr val="22BA59"/>
    <a:srgbClr val="ED9A00"/>
    <a:srgbClr val="D61C35"/>
    <a:srgbClr val="34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6980" autoAdjust="0"/>
  </p:normalViewPr>
  <p:slideViewPr>
    <p:cSldViewPr>
      <p:cViewPr>
        <p:scale>
          <a:sx n="125" d="100"/>
          <a:sy n="125" d="100"/>
        </p:scale>
        <p:origin x="-158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90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/>
          <a:lstStyle>
            <a:lvl1pPr algn="r">
              <a:defRPr sz="1200"/>
            </a:lvl1pPr>
          </a:lstStyle>
          <a:p>
            <a:fld id="{213B406B-9D0B-473A-819A-9AB78EECDD8E}" type="datetimeFigureOut">
              <a:rPr lang="ru-RU" smtClean="0"/>
              <a:t>11.11.24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 anchor="b"/>
          <a:lstStyle>
            <a:lvl1pPr algn="r">
              <a:defRPr sz="1200"/>
            </a:lvl1pPr>
          </a:lstStyle>
          <a:p>
            <a:fld id="{F74AC6F5-D58F-46EC-91EE-4DB1423DF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9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/>
          <a:lstStyle>
            <a:lvl1pPr algn="r">
              <a:defRPr sz="1200"/>
            </a:lvl1pPr>
          </a:lstStyle>
          <a:p>
            <a:fld id="{40ECD939-A1D8-4842-B06F-E19C0A9BC2BF}" type="datetimeFigureOut">
              <a:rPr lang="ru-RU" smtClean="0"/>
              <a:t>11.11.24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9" tIns="46233" rIns="92459" bIns="462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2459" tIns="46233" rIns="92459" bIns="462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60" cy="496332"/>
          </a:xfrm>
          <a:prstGeom prst="rect">
            <a:avLst/>
          </a:prstGeom>
        </p:spPr>
        <p:txBody>
          <a:bodyPr vert="horz" lIns="92459" tIns="46233" rIns="92459" bIns="46233" rtlCol="0" anchor="b"/>
          <a:lstStyle>
            <a:lvl1pPr algn="r">
              <a:defRPr sz="1200"/>
            </a:lvl1pPr>
          </a:lstStyle>
          <a:p>
            <a:fld id="{18578D45-228B-42E8-98A0-1AB3CDF94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2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5" y="9428586"/>
            <a:ext cx="2945660" cy="496332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5" y="9428586"/>
            <a:ext cx="2945660" cy="496332"/>
          </a:xfrm>
          <a:prstGeom prst="rect">
            <a:avLst/>
          </a:prstGeom>
        </p:spPr>
        <p:txBody>
          <a:bodyPr/>
          <a:lstStyle/>
          <a:p>
            <a:fld id="{CB0CDA66-2285-4022-A763-D2C51422678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452" y="4716464"/>
            <a:ext cx="5438775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93" y="9428168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84" indent="-285724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99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58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217" indent="-22858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7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538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69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856" indent="-228580" defTabSz="892096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1661167-6242-4A5F-9E5D-BFD9CF7863AA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6950-60EE-4417-A51F-2EC74899C4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07CB-39B2-4F8A-96EF-11F633997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55EC-67AF-446A-B470-9BB981C2E5E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7796-5F1A-404A-8747-F03FD50E8E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C54D8C-6950-4958-AA2D-5F831D86DA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DF40-8B9E-4A98-8A5F-9BFC7C1268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5021-3586-4529-9BCD-1AC33F32D65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5EEC-BF98-4A8E-B1C4-20EFC4CCC2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F0D0-5F14-4BF9-89B4-807960F9B4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A3A6-D2F4-4916-97FA-FE3113638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946-1D84-45E5-9485-0D6A6E70F7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2EB1-C2EA-4BE2-87CC-B4C7A290B3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BEC37-B114-4690-AF82-B805D7B23D5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4140-83FD-4D4B-9988-79AC61CE14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6057-6702-4E35-8568-2506CAE4728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0686-8D99-4ACC-8A56-D8005C90A9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9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17BD-09F4-4B68-8A9E-F4923A6C715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4DF1-0C38-4EDB-87B9-9BB3709266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2DF-020C-498F-BF02-456A69EEE8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0123-1979-4085-9E6A-3628D34FA8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4F2B-813C-431B-82A1-90E26F177D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56C71-451A-4FFD-A813-7D238D1C3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24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C54D8C-6950-4958-AA2D-5F831D86DA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ADF40-8B9E-4A98-8A5F-9BFC7C1268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01008"/>
            <a:ext cx="7848872" cy="9598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</a:t>
            </a:r>
            <a:r>
              <a:rPr lang="ru-RU" sz="2400" dirty="0" smtClean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электроэнергетики.</a:t>
            </a:r>
            <a:endParaRPr lang="ru-RU" sz="24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2306"/>
            <a:ext cx="1632405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59" y="5652537"/>
            <a:ext cx="7992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Докладчик: начальник отдела по государственному энергетическому надзору за электроустановками потребителей Лаппо Максим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Васильевич.</a:t>
            </a:r>
            <a:endParaRPr lang="ru-RU" sz="1600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960440" cy="253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" y="4360195"/>
            <a:ext cx="3915427" cy="17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360195"/>
            <a:ext cx="4185751" cy="17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66" y="3140968"/>
            <a:ext cx="408318" cy="38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6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72915"/>
            <a:ext cx="3938668" cy="376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6" y="4797152"/>
            <a:ext cx="3892440" cy="162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219" y="1700809"/>
            <a:ext cx="3653197" cy="16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54" y="3408033"/>
            <a:ext cx="3652962" cy="167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78" y="5079896"/>
            <a:ext cx="3609838" cy="137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1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16" y="1782152"/>
            <a:ext cx="3420988" cy="442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202682" cy="45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19650"/>
            <a:ext cx="2439207" cy="130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36" y="1719651"/>
            <a:ext cx="2426128" cy="12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86" y="3159568"/>
            <a:ext cx="2437973" cy="10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36" y="3140968"/>
            <a:ext cx="2426128" cy="12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86" y="4400213"/>
            <a:ext cx="2458283" cy="14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428" y="5301208"/>
            <a:ext cx="2437972" cy="96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635896" cy="115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350691" cy="473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3275856" y="2708920"/>
            <a:ext cx="1296144" cy="1224136"/>
          </a:xfrm>
          <a:prstGeom prst="bentConnector3">
            <a:avLst>
              <a:gd name="adj1" fmla="val 239"/>
            </a:avLst>
          </a:prstGeom>
          <a:ln w="9525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81604"/>
            <a:ext cx="2672274" cy="264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2230"/>
            <a:ext cx="2439988" cy="37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84" y="1988840"/>
            <a:ext cx="2428456" cy="238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21" y="1700808"/>
            <a:ext cx="2286319" cy="2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85181"/>
            <a:ext cx="2958612" cy="455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21" y="4453341"/>
            <a:ext cx="2520280" cy="178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5547"/>
            <a:ext cx="2584004" cy="11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64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7647"/>
            <a:ext cx="4341797" cy="39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87228" cy="358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01983"/>
            <a:ext cx="5087147" cy="441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4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3" y="2539486"/>
            <a:ext cx="3124613" cy="254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4710"/>
            <a:ext cx="2718702" cy="318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39486"/>
            <a:ext cx="3384967" cy="326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58" y="1844824"/>
            <a:ext cx="7821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Государственная информационная система </a:t>
            </a:r>
            <a:r>
              <a:rPr lang="ru-RU" sz="1600" dirty="0">
                <a:solidFill>
                  <a:srgbClr val="000000"/>
                </a:solidFill>
              </a:rPr>
              <a:t>«Типовое облачное решение контрольной (</a:t>
            </a:r>
            <a:r>
              <a:rPr lang="ru-RU" sz="1600" dirty="0" err="1">
                <a:solidFill>
                  <a:srgbClr val="000000"/>
                </a:solidFill>
              </a:rPr>
              <a:t>надзодзорной</a:t>
            </a:r>
            <a:r>
              <a:rPr lang="ru-RU" sz="1600" dirty="0">
                <a:solidFill>
                  <a:srgbClr val="000000"/>
                </a:solidFill>
              </a:rPr>
              <a:t>) деятельности</a:t>
            </a:r>
            <a:r>
              <a:rPr lang="ru-RU" sz="1600" dirty="0" smtClean="0">
                <a:solidFill>
                  <a:srgbClr val="000000"/>
                </a:solidFill>
              </a:rPr>
              <a:t>» (ГИС ТОР КНД)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185" y="3277433"/>
            <a:ext cx="7833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«</a:t>
            </a:r>
            <a:r>
              <a:rPr lang="ru-RU" sz="1500" dirty="0" smtClean="0">
                <a:solidFill>
                  <a:srgbClr val="000000"/>
                </a:solidFill>
              </a:rPr>
              <a:t>Положение </a:t>
            </a:r>
            <a:r>
              <a:rPr lang="ru-RU" sz="1500" dirty="0">
                <a:solidFill>
                  <a:srgbClr val="000000"/>
                </a:solidFill>
              </a:rPr>
              <a:t>об отраслевой территориальной комиссии Северо-Западного управления Федеральной службы по экологическому, технологическому и атомному надзору по проверке знаний норм и правил в области энергетического надзора</a:t>
            </a:r>
            <a:r>
              <a:rPr lang="ru-RU" sz="1500" dirty="0" smtClean="0">
                <a:solidFill>
                  <a:srgbClr val="000000"/>
                </a:solidFill>
              </a:rPr>
              <a:t>» утверждено </a:t>
            </a:r>
            <a:r>
              <a:rPr lang="ru-RU" sz="1500" dirty="0">
                <a:solidFill>
                  <a:srgbClr val="000000"/>
                </a:solidFill>
              </a:rPr>
              <a:t>приказом от 3 августа 2023 года № ПР-240-400-о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6" y="1556792"/>
            <a:ext cx="7603148" cy="158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256" y="4437112"/>
            <a:ext cx="76901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rgbClr val="000000"/>
                </a:solidFill>
              </a:rPr>
              <a:t>Проверка знаний проводится индивидуально в форме тестирования с использованием Информационной системы «Единый портал тестирования</a:t>
            </a:r>
            <a:r>
              <a:rPr lang="ru-RU" sz="1500" dirty="0" smtClean="0">
                <a:solidFill>
                  <a:srgbClr val="000000"/>
                </a:solidFill>
              </a:rPr>
              <a:t>».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500" dirty="0">
                <a:solidFill>
                  <a:srgbClr val="000000"/>
                </a:solidFill>
              </a:rPr>
              <a:t>Проверка знаний проводится в помещениях, специально оборудованных для этих целей, оснащенных техническими средствами для аудио- и </a:t>
            </a:r>
            <a:r>
              <a:rPr lang="ru-RU" sz="1500" dirty="0" err="1">
                <a:solidFill>
                  <a:srgbClr val="000000"/>
                </a:solidFill>
              </a:rPr>
              <a:t>видеофиксации</a:t>
            </a:r>
            <a:r>
              <a:rPr lang="ru-RU" sz="1500" dirty="0">
                <a:solidFill>
                  <a:srgbClr val="000000"/>
                </a:solidFill>
              </a:rPr>
              <a:t> хода </a:t>
            </a:r>
            <a:r>
              <a:rPr lang="ru-RU" sz="1500" dirty="0" smtClean="0">
                <a:solidFill>
                  <a:srgbClr val="000000"/>
                </a:solidFill>
              </a:rPr>
              <a:t>проверки.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Список </a:t>
            </a:r>
            <a:r>
              <a:rPr lang="ru-RU" sz="1500" dirty="0">
                <a:solidFill>
                  <a:srgbClr val="000000"/>
                </a:solidFill>
              </a:rPr>
              <a:t>лиц, допущенных к прохождению проверки знаний, размещается на официальном </a:t>
            </a:r>
            <a:r>
              <a:rPr lang="ru-RU" sz="1500" dirty="0" smtClean="0">
                <a:solidFill>
                  <a:srgbClr val="000000"/>
                </a:solidFill>
              </a:rPr>
              <a:t>сайте.</a:t>
            </a:r>
            <a:endParaRPr lang="ru-RU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7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6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600" dirty="0" smtClean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772816"/>
            <a:ext cx="58681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Постановление Правительства </a:t>
            </a:r>
            <a:r>
              <a:rPr lang="ru-RU" sz="15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Российской Федерации 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от 30 </a:t>
            </a:r>
            <a:r>
              <a:rPr lang="ru-RU" sz="15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июля 2021 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года № </a:t>
            </a:r>
            <a:r>
              <a:rPr lang="ru-RU" sz="1500" dirty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1279 «О проведении на территории Российской Федерации эксперимента по оптимизации и автоматизации процессов разрешительной деятельности, в том числе лицензирования</a:t>
            </a:r>
            <a:r>
              <a:rPr lang="ru-RU" sz="1500" dirty="0" smtClean="0">
                <a:solidFill>
                  <a:srgbClr val="000000"/>
                </a:solidFill>
                <a:latin typeface="+mj-lt"/>
                <a:ea typeface="Verdana" panose="020B0604030504040204" pitchFamily="34" charset="0"/>
              </a:rPr>
              <a:t>».</a:t>
            </a:r>
            <a:endParaRPr lang="ru-RU" sz="1500" dirty="0">
              <a:solidFill>
                <a:srgbClr val="000000"/>
              </a:solidFill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772816"/>
            <a:ext cx="1872208" cy="201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0912" y="4293096"/>
            <a:ext cx="80689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Протокол </a:t>
            </a:r>
            <a:r>
              <a:rPr lang="ru-RU" sz="1500" dirty="0">
                <a:solidFill>
                  <a:srgbClr val="000000"/>
                </a:solidFill>
                <a:latin typeface="+mj-lt"/>
              </a:rPr>
              <a:t>от 13 мая 2022 года № 24-АХ Межведомственной рабочей группы по обеспечению реализации проекта по оптимизации и автоматизации процессов в сфере лицензирования и разрешительной </a:t>
            </a:r>
            <a:r>
              <a:rPr lang="ru-RU" sz="1500" dirty="0" smtClean="0">
                <a:solidFill>
                  <a:srgbClr val="000000"/>
                </a:solidFill>
                <a:latin typeface="+mj-lt"/>
              </a:rPr>
              <a:t>деятельности. </a:t>
            </a:r>
            <a:endParaRPr lang="ru-RU" sz="15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5625911" cy="115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5259959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5395282"/>
            <a:ext cx="56259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</a:rPr>
              <a:t>Июль 2022 года - подключение </a:t>
            </a:r>
            <a:r>
              <a:rPr lang="ru-RU" sz="1500" dirty="0" err="1">
                <a:solidFill>
                  <a:srgbClr val="000000"/>
                </a:solidFill>
              </a:rPr>
              <a:t>Ростехнадзора</a:t>
            </a:r>
            <a:r>
              <a:rPr lang="ru-RU" sz="1500" dirty="0">
                <a:solidFill>
                  <a:srgbClr val="000000"/>
                </a:solidFill>
              </a:rPr>
              <a:t> к интерактивной </a:t>
            </a:r>
            <a:r>
              <a:rPr lang="ru-RU" sz="1500" dirty="0" smtClean="0">
                <a:solidFill>
                  <a:srgbClr val="000000"/>
                </a:solidFill>
              </a:rPr>
              <a:t>форме на ЕПГУ </a:t>
            </a:r>
            <a:r>
              <a:rPr lang="ru-RU" sz="1500" dirty="0">
                <a:solidFill>
                  <a:srgbClr val="000000"/>
                </a:solidFill>
              </a:rPr>
              <a:t>через </a:t>
            </a:r>
            <a:r>
              <a:rPr lang="ru-RU" sz="1500" dirty="0" smtClean="0">
                <a:solidFill>
                  <a:srgbClr val="000000"/>
                </a:solidFill>
              </a:rPr>
              <a:t>ГИС ТОР КНД.</a:t>
            </a:r>
            <a:endParaRPr lang="ru-RU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5076056" y="5085184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0924" y="5085184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3645024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13285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ЕПГУ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132856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ГИС ТОР КНД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7228" y="2136270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ЕПТ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2348880"/>
            <a:ext cx="1224136" cy="0"/>
          </a:xfrm>
          <a:prstGeom prst="straightConnector1">
            <a:avLst/>
          </a:prstGeom>
          <a:ln w="9525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20072" y="2348880"/>
            <a:ext cx="1497156" cy="0"/>
          </a:xfrm>
          <a:prstGeom prst="straightConnector1">
            <a:avLst/>
          </a:prstGeom>
          <a:ln w="9525">
            <a:solidFill>
              <a:schemeClr val="accent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68144" y="227687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868144" y="227687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148064" y="2708920"/>
            <a:ext cx="1517971" cy="0"/>
          </a:xfrm>
          <a:prstGeom prst="straightConnector1">
            <a:avLst/>
          </a:prstGeom>
          <a:ln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68144" y="263691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868144" y="2636912"/>
            <a:ext cx="144016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267744" y="2708920"/>
            <a:ext cx="1229940" cy="0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004940" y="3059668"/>
            <a:ext cx="184698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/>
              <a:t>автоматизировано</a:t>
            </a:r>
            <a:endParaRPr lang="ru-RU" sz="15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36096" y="3068960"/>
            <a:ext cx="93589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/>
              <a:t>вручную</a:t>
            </a:r>
            <a:endParaRPr lang="ru-RU" sz="15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3789040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Срок проведения проверки </a:t>
            </a:r>
            <a:r>
              <a:rPr lang="ru-RU" sz="1500" dirty="0" smtClean="0">
                <a:solidFill>
                  <a:schemeClr val="bg1"/>
                </a:solidFill>
              </a:rPr>
              <a:t>знаний:</a:t>
            </a:r>
            <a:endParaRPr lang="ru-RU" sz="1500" dirty="0">
              <a:solidFill>
                <a:schemeClr val="bg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483768" y="4387170"/>
            <a:ext cx="792088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580112" y="4387170"/>
            <a:ext cx="791881" cy="648072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722645" y="5107250"/>
            <a:ext cx="35222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через электронный документооборот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- не более 30 рабочих дней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64088" y="5107250"/>
            <a:ext cx="28195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через ЕПГУ</a:t>
            </a:r>
          </a:p>
          <a:p>
            <a:pPr marL="285750" indent="-285750" algn="ctr">
              <a:buFontTx/>
              <a:buChar char="-"/>
            </a:pPr>
            <a:r>
              <a:rPr lang="ru-RU" sz="1500" dirty="0" smtClean="0">
                <a:solidFill>
                  <a:schemeClr val="bg1"/>
                </a:solidFill>
              </a:rPr>
              <a:t>не более 15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123123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614" y="3837270"/>
            <a:ext cx="6984776" cy="95988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10" y="1550997"/>
            <a:ext cx="1632405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4038" y="1772816"/>
            <a:ext cx="81258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500" dirty="0">
                <a:solidFill>
                  <a:srgbClr val="000000"/>
                </a:solidFill>
              </a:rPr>
              <a:t>В сфере энергетики </a:t>
            </a:r>
            <a:r>
              <a:rPr lang="ru-RU" sz="1500" dirty="0" smtClean="0">
                <a:solidFill>
                  <a:srgbClr val="000000"/>
                </a:solidFill>
              </a:rPr>
              <a:t>Северо-Западное управление </a:t>
            </a:r>
            <a:r>
              <a:rPr lang="ru-RU" sz="1500" dirty="0" err="1" smtClean="0">
                <a:solidFill>
                  <a:srgbClr val="000000"/>
                </a:solidFill>
              </a:rPr>
              <a:t>Ростехнадзора</a:t>
            </a:r>
            <a:r>
              <a:rPr lang="ru-RU" sz="1500" dirty="0" smtClean="0">
                <a:solidFill>
                  <a:srgbClr val="000000"/>
                </a:solidFill>
              </a:rPr>
              <a:t> предоставляет следующие государственные услуги: </a:t>
            </a:r>
          </a:p>
          <a:p>
            <a:pPr algn="just">
              <a:lnSpc>
                <a:spcPct val="125000"/>
              </a:lnSpc>
            </a:pPr>
            <a:endParaRPr lang="ru-RU" sz="4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выдача </a:t>
            </a:r>
            <a:r>
              <a:rPr lang="ru-RU" sz="1500" dirty="0">
                <a:solidFill>
                  <a:srgbClr val="000000"/>
                </a:solidFill>
              </a:rPr>
              <a:t>заключений о наличии (отсутствии) технической возможности присоединения к электрическим сетям;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ведение </a:t>
            </a:r>
            <a:r>
              <a:rPr lang="ru-RU" sz="1500" dirty="0">
                <a:solidFill>
                  <a:srgbClr val="000000"/>
                </a:solidFill>
              </a:rPr>
              <a:t>государственного реестра саморегулируемых организаций в области энергетического обследования;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выдача </a:t>
            </a:r>
            <a:r>
              <a:rPr lang="ru-RU" sz="1500" dirty="0">
                <a:solidFill>
                  <a:srgbClr val="000000"/>
                </a:solidFill>
              </a:rPr>
              <a:t>разрешений на допуск в эксплуатацию </a:t>
            </a:r>
            <a:r>
              <a:rPr lang="ru-RU" sz="1500" dirty="0" err="1">
                <a:solidFill>
                  <a:srgbClr val="000000"/>
                </a:solidFill>
              </a:rPr>
              <a:t>энергопринимающих</a:t>
            </a:r>
            <a:r>
              <a:rPr lang="ru-RU" sz="1500" dirty="0">
                <a:solidFill>
                  <a:srgbClr val="000000"/>
                </a:solidFill>
              </a:rPr>
              <a:t>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</a:t>
            </a:r>
            <a:r>
              <a:rPr lang="ru-RU" sz="1500" dirty="0" err="1">
                <a:solidFill>
                  <a:srgbClr val="000000"/>
                </a:solidFill>
              </a:rPr>
              <a:t>теплопотребляющих</a:t>
            </a:r>
            <a:r>
              <a:rPr lang="ru-RU" sz="1500" dirty="0">
                <a:solidFill>
                  <a:srgbClr val="000000"/>
                </a:solidFill>
              </a:rPr>
              <a:t> установок;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организация </a:t>
            </a:r>
            <a:r>
              <a:rPr lang="ru-RU" sz="1500" dirty="0">
                <a:solidFill>
                  <a:srgbClr val="000000"/>
                </a:solidFill>
              </a:rPr>
              <a:t>проведения аттестации по вопросам безопасности в сфере электроэнергетики</a:t>
            </a:r>
          </a:p>
          <a:p>
            <a:pPr marL="285750" indent="-285750" algn="just">
              <a:lnSpc>
                <a:spcPct val="125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подтверждение </a:t>
            </a:r>
            <a:r>
              <a:rPr lang="ru-RU" sz="1500" dirty="0">
                <a:solidFill>
                  <a:srgbClr val="000000"/>
                </a:solidFill>
              </a:rPr>
              <a:t>готовности работников к выполнению трудовых функций в сфере электроэнергетики. </a:t>
            </a:r>
          </a:p>
        </p:txBody>
      </p:sp>
    </p:spTree>
    <p:extLst>
      <p:ext uri="{BB962C8B-B14F-4D97-AF65-F5344CB8AC3E}">
        <p14:creationId xmlns:p14="http://schemas.microsoft.com/office/powerpoint/2010/main" val="42330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2050" name="Picture 2" descr="https://ir.ozone.ru/s3/multimedia-o/c1000/65505708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1440160" cy="23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r.ozone.ru/s3/multimedia-p/c1000/6582763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632224"/>
            <a:ext cx="1441325" cy="23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9852" y="2783079"/>
            <a:ext cx="572855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«</a:t>
            </a:r>
            <a:r>
              <a:rPr lang="ru-RU" sz="1500" dirty="0" smtClean="0">
                <a:solidFill>
                  <a:srgbClr val="000000"/>
                </a:solidFill>
              </a:rPr>
              <a:t>Правила </a:t>
            </a:r>
            <a:r>
              <a:rPr lang="ru-RU" sz="1500" dirty="0">
                <a:solidFill>
                  <a:srgbClr val="000000"/>
                </a:solidFill>
              </a:rPr>
              <a:t>технической эксплуатации электроустановок потребителей электрической энергии</a:t>
            </a:r>
            <a:r>
              <a:rPr lang="ru-RU" sz="1500" dirty="0" smtClean="0">
                <a:solidFill>
                  <a:srgbClr val="000000"/>
                </a:solidFill>
              </a:rPr>
              <a:t>» утверждены </a:t>
            </a:r>
            <a:r>
              <a:rPr lang="ru-RU" sz="1500" dirty="0">
                <a:solidFill>
                  <a:srgbClr val="000000"/>
                </a:solidFill>
              </a:rPr>
              <a:t>приказом Минэнерго России от 12 августа 2022 года № 811 </a:t>
            </a:r>
            <a:r>
              <a:rPr lang="ru-RU" sz="1500" dirty="0" smtClean="0">
                <a:solidFill>
                  <a:srgbClr val="000000"/>
                </a:solidFill>
              </a:rPr>
              <a:t>(ПТЭЭП</a:t>
            </a:r>
            <a:r>
              <a:rPr lang="ru-RU" sz="1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4932" y="1847394"/>
            <a:ext cx="60567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«</a:t>
            </a:r>
            <a:r>
              <a:rPr lang="ru-RU" sz="1500" dirty="0" smtClean="0">
                <a:solidFill>
                  <a:srgbClr val="000000"/>
                </a:solidFill>
              </a:rPr>
              <a:t>Правила </a:t>
            </a:r>
            <a:r>
              <a:rPr lang="ru-RU" sz="1500" dirty="0">
                <a:solidFill>
                  <a:srgbClr val="000000"/>
                </a:solidFill>
              </a:rPr>
              <a:t>по охране труда при эксплуатации электроустановок</a:t>
            </a:r>
            <a:r>
              <a:rPr lang="ru-RU" sz="1500" dirty="0" smtClean="0">
                <a:solidFill>
                  <a:srgbClr val="000000"/>
                </a:solidFill>
              </a:rPr>
              <a:t>» утверждены </a:t>
            </a:r>
            <a:r>
              <a:rPr lang="ru-RU" sz="1500" dirty="0">
                <a:solidFill>
                  <a:srgbClr val="000000"/>
                </a:solidFill>
              </a:rPr>
              <a:t>приказом Минтруда России от 15 декабря </a:t>
            </a:r>
            <a:r>
              <a:rPr lang="ru-RU" sz="1500" dirty="0" smtClean="0">
                <a:solidFill>
                  <a:srgbClr val="000000"/>
                </a:solidFill>
              </a:rPr>
              <a:t>2020 года       № </a:t>
            </a:r>
            <a:r>
              <a:rPr lang="ru-RU" sz="1500" dirty="0">
                <a:solidFill>
                  <a:srgbClr val="000000"/>
                </a:solidFill>
              </a:rPr>
              <a:t>903н </a:t>
            </a:r>
            <a:r>
              <a:rPr lang="ru-RU" sz="1500" dirty="0" smtClean="0">
                <a:solidFill>
                  <a:srgbClr val="000000"/>
                </a:solidFill>
              </a:rPr>
              <a:t>(ПОТ </a:t>
            </a:r>
            <a:r>
              <a:rPr lang="ru-RU" sz="1500" dirty="0">
                <a:solidFill>
                  <a:srgbClr val="000000"/>
                </a:solidFill>
              </a:rPr>
              <a:t>ЭЭ)</a:t>
            </a:r>
          </a:p>
        </p:txBody>
      </p:sp>
      <p:pic>
        <p:nvPicPr>
          <p:cNvPr id="2052" name="Picture 4" descr="https://deanbook.ru/images/shop/tovar/2022-2/7d771e0e8f3633ab54856925ecdefc5d514474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15" y="3764085"/>
            <a:ext cx="1440160" cy="23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3" y="3975714"/>
            <a:ext cx="5481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rgbClr val="000000"/>
                </a:solidFill>
              </a:rPr>
              <a:t>Правила </a:t>
            </a:r>
            <a:r>
              <a:rPr lang="ru-RU" sz="1500" dirty="0">
                <a:solidFill>
                  <a:srgbClr val="000000"/>
                </a:solidFill>
              </a:rPr>
              <a:t>работы с персоналом в организациях электроэнергетики Российской Федерации</a:t>
            </a:r>
            <a:r>
              <a:rPr lang="ru-RU" sz="1500" dirty="0" smtClean="0">
                <a:solidFill>
                  <a:srgbClr val="000000"/>
                </a:solidFill>
              </a:rPr>
              <a:t>» утверждены </a:t>
            </a:r>
            <a:r>
              <a:rPr lang="ru-RU" sz="1500" dirty="0">
                <a:solidFill>
                  <a:srgbClr val="000000"/>
                </a:solidFill>
              </a:rPr>
              <a:t>приказом Минэнерго России от 22 сентября 2020 года </a:t>
            </a:r>
            <a:r>
              <a:rPr lang="ru-RU" sz="1500" dirty="0" smtClean="0">
                <a:solidFill>
                  <a:srgbClr val="000000"/>
                </a:solidFill>
              </a:rPr>
              <a:t>     № </a:t>
            </a:r>
            <a:r>
              <a:rPr lang="ru-RU" sz="1500" dirty="0">
                <a:solidFill>
                  <a:srgbClr val="000000"/>
                </a:solidFill>
              </a:rPr>
              <a:t>796 </a:t>
            </a:r>
            <a:r>
              <a:rPr lang="ru-RU" sz="1500" dirty="0" smtClean="0">
                <a:solidFill>
                  <a:srgbClr val="000000"/>
                </a:solidFill>
              </a:rPr>
              <a:t>(ПРП</a:t>
            </a:r>
            <a:r>
              <a:rPr lang="ru-RU" sz="15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1" y="5157192"/>
            <a:ext cx="5481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</a:rPr>
              <a:t>Подтверждение готовности работников к выполнению трудовых функций в сфере электроэнергетики – это проверка знаний норм и правил работы в электроустановках.</a:t>
            </a:r>
          </a:p>
        </p:txBody>
      </p:sp>
    </p:spTree>
    <p:extLst>
      <p:ext uri="{BB962C8B-B14F-4D97-AF65-F5344CB8AC3E}">
        <p14:creationId xmlns:p14="http://schemas.microsoft.com/office/powerpoint/2010/main" val="38360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4" y="1628800"/>
            <a:ext cx="8002174" cy="131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2115092"/>
            <a:ext cx="2350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www.szap.gosnadzor.ru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275" y="3837362"/>
            <a:ext cx="8002173" cy="2543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Записаться на </a:t>
            </a:r>
            <a:r>
              <a:rPr lang="ru-RU" sz="1500" dirty="0">
                <a:solidFill>
                  <a:srgbClr val="000000"/>
                </a:solidFill>
              </a:rPr>
              <a:t>проведение проверки знаний норм и правил в области энергетического надзора можно любым из перечисленных способов: </a:t>
            </a:r>
            <a:endParaRPr lang="ru-RU" sz="1500" dirty="0" smtClean="0">
              <a:solidFill>
                <a:srgbClr val="000000"/>
              </a:solidFill>
            </a:endParaRPr>
          </a:p>
          <a:p>
            <a:pPr algn="just">
              <a:lnSpc>
                <a:spcPct val="114000"/>
              </a:lnSpc>
            </a:pPr>
            <a:endParaRPr lang="ru-RU" sz="2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направить </a:t>
            </a:r>
            <a:r>
              <a:rPr lang="ru-RU" sz="1500" dirty="0">
                <a:solidFill>
                  <a:srgbClr val="000000"/>
                </a:solidFill>
              </a:rPr>
              <a:t>заявление с приложением таблицы по электронной почте (proverka.eptb@szap.gosnadzor.ru);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подать </a:t>
            </a:r>
            <a:r>
              <a:rPr lang="ru-RU" sz="1500" dirty="0">
                <a:solidFill>
                  <a:srgbClr val="000000"/>
                </a:solidFill>
              </a:rPr>
              <a:t>заявление с указанием всех необходимых сведений по адресу: </a:t>
            </a:r>
            <a:r>
              <a:rPr lang="ru-RU" sz="1500" dirty="0" smtClean="0">
                <a:solidFill>
                  <a:srgbClr val="000000"/>
                </a:solidFill>
              </a:rPr>
              <a:t>                               г. </a:t>
            </a:r>
            <a:r>
              <a:rPr lang="ru-RU" sz="1500" dirty="0">
                <a:solidFill>
                  <a:srgbClr val="000000"/>
                </a:solidFill>
              </a:rPr>
              <a:t>Санкт-Петербург, Васильевский остров, 10 линия, д. 51, кабинет 105 в приемные часы (понедельник, пятница с 10:00 до 12:30 и с 13:15 до 15:00);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q"/>
            </a:pPr>
            <a:r>
              <a:rPr lang="ru-RU" sz="1500" dirty="0" smtClean="0">
                <a:solidFill>
                  <a:srgbClr val="000000"/>
                </a:solidFill>
              </a:rPr>
              <a:t>подать </a:t>
            </a:r>
            <a:r>
              <a:rPr lang="ru-RU" sz="1500" dirty="0">
                <a:solidFill>
                  <a:srgbClr val="000000"/>
                </a:solidFill>
              </a:rPr>
              <a:t>заявку через «Портал государственных услуг» (www.gosuslugi.ru/ - при наличии соответствующей учетной записи у юридического лица).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2274" y="3019018"/>
            <a:ext cx="8002174" cy="859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Информация размещена на официальном сайте в разделе: «Деятельность</a:t>
            </a:r>
            <a:r>
              <a:rPr lang="ru-RU" sz="1500" dirty="0">
                <a:solidFill>
                  <a:srgbClr val="000000"/>
                </a:solidFill>
              </a:rPr>
              <a:t>/ Федеральный государственный энергетический надзор / Проверка знаний норм и правил в области энергетического надзора»</a:t>
            </a:r>
          </a:p>
        </p:txBody>
      </p:sp>
    </p:spTree>
    <p:extLst>
      <p:ext uri="{BB962C8B-B14F-4D97-AF65-F5344CB8AC3E}">
        <p14:creationId xmlns:p14="http://schemas.microsoft.com/office/powerpoint/2010/main" val="3442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0286"/>
            <a:ext cx="1812680" cy="6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85965" y="2154342"/>
            <a:ext cx="1777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www.gosuslugi.ru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1829" y="2636912"/>
            <a:ext cx="4442220" cy="268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500" dirty="0" smtClean="0">
                <a:solidFill>
                  <a:srgbClr val="000000"/>
                </a:solidFill>
              </a:rPr>
              <a:t>Подача </a:t>
            </a:r>
            <a:r>
              <a:rPr lang="ru-RU" sz="1500" dirty="0">
                <a:solidFill>
                  <a:srgbClr val="000000"/>
                </a:solidFill>
              </a:rPr>
              <a:t>заявки на подтверждение готовности работников к выполнению трудовых функций в сфере электроэнергетики через «Портал государственных и муниципальных услуг» </a:t>
            </a:r>
            <a:r>
              <a:rPr lang="ru-RU" sz="1500" dirty="0" smtClean="0">
                <a:solidFill>
                  <a:srgbClr val="000000"/>
                </a:solidFill>
              </a:rPr>
              <a:t>возможна </a:t>
            </a:r>
            <a:r>
              <a:rPr lang="ru-RU" sz="1500" dirty="0">
                <a:solidFill>
                  <a:srgbClr val="000000"/>
                </a:solidFill>
              </a:rPr>
              <a:t>только при наличии соответствующей учетной записи у юридического лица. Подача заявки от физического </a:t>
            </a:r>
            <a:r>
              <a:rPr lang="ru-RU" sz="1500" dirty="0" smtClean="0">
                <a:solidFill>
                  <a:srgbClr val="000000"/>
                </a:solidFill>
              </a:rPr>
              <a:t>лица, в том числе имеющего статус </a:t>
            </a:r>
            <a:r>
              <a:rPr lang="ru-RU" sz="1500" dirty="0" err="1" smtClean="0">
                <a:solidFill>
                  <a:srgbClr val="000000"/>
                </a:solidFill>
              </a:rPr>
              <a:t>самозанятого</a:t>
            </a:r>
            <a:r>
              <a:rPr lang="ru-RU" sz="1500" dirty="0" smtClean="0">
                <a:solidFill>
                  <a:srgbClr val="000000"/>
                </a:solidFill>
              </a:rPr>
              <a:t>, </a:t>
            </a:r>
            <a:r>
              <a:rPr lang="ru-RU" sz="1500" dirty="0">
                <a:solidFill>
                  <a:srgbClr val="000000"/>
                </a:solidFill>
              </a:rPr>
              <a:t>не </a:t>
            </a:r>
            <a:r>
              <a:rPr lang="ru-RU" sz="1500" dirty="0" smtClean="0">
                <a:solidFill>
                  <a:srgbClr val="000000"/>
                </a:solidFill>
              </a:rPr>
              <a:t>предусмотрена.  </a:t>
            </a:r>
            <a:endParaRPr lang="ru-RU" sz="150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98" y="1772816"/>
            <a:ext cx="3310378" cy="443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6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6" y="1700809"/>
            <a:ext cx="3600400" cy="169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95842"/>
            <a:ext cx="2621226" cy="294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95842"/>
            <a:ext cx="2594802" cy="294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Соединительная линия уступом 2"/>
          <p:cNvCxnSpPr>
            <a:stCxn id="5122" idx="3"/>
          </p:cNvCxnSpPr>
          <p:nvPr/>
        </p:nvCxnSpPr>
        <p:spPr>
          <a:xfrm>
            <a:off x="5632386" y="2548326"/>
            <a:ext cx="235758" cy="847516"/>
          </a:xfrm>
          <a:prstGeom prst="bentConnector2">
            <a:avLst/>
          </a:prstGeom>
          <a:ln w="9525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5400000">
            <a:off x="1820889" y="3184745"/>
            <a:ext cx="242174" cy="180021"/>
          </a:xfrm>
          <a:prstGeom prst="bentConnector3">
            <a:avLst>
              <a:gd name="adj1" fmla="val -569"/>
            </a:avLst>
          </a:prstGeom>
          <a:ln w="9525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395842"/>
            <a:ext cx="2627748" cy="290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Соединительная линия уступом 15"/>
          <p:cNvCxnSpPr/>
          <p:nvPr/>
        </p:nvCxnSpPr>
        <p:spPr>
          <a:xfrm rot="16200000" flipH="1">
            <a:off x="5632386" y="1988841"/>
            <a:ext cx="1387886" cy="1387886"/>
          </a:xfrm>
          <a:prstGeom prst="bentConnector3">
            <a:avLst>
              <a:gd name="adj1" fmla="val -511"/>
            </a:avLst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32" y="2096937"/>
            <a:ext cx="41308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12" y="1880913"/>
            <a:ext cx="39391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2632632" y="3033041"/>
            <a:ext cx="2155392" cy="1368152"/>
          </a:xfrm>
          <a:prstGeom prst="bentConnector3">
            <a:avLst>
              <a:gd name="adj1" fmla="val 758"/>
            </a:avLst>
          </a:prstGeom>
          <a:ln w="9525">
            <a:solidFill>
              <a:schemeClr val="tx2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05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395654" y="368300"/>
            <a:ext cx="7488714" cy="960438"/>
          </a:xfrm>
        </p:spPr>
        <p:txBody>
          <a:bodyPr/>
          <a:lstStyle/>
          <a:p>
            <a:pPr algn="l" eaLnBrk="1" hangingPunct="1"/>
            <a:r>
              <a:rPr lang="ru-R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Государственные услуги в сфере энергетики. Подтверждение готовности работников к выполнению трудовых функций в сфере электроэнергетики.</a:t>
            </a:r>
            <a:endParaRPr lang="ru-RU" altLang="ru-RU" sz="1400" dirty="0" smtClean="0">
              <a:solidFill>
                <a:schemeClr val="bg1"/>
              </a:solidFill>
              <a:latin typeface="Lato" pitchFamily="34" charset="0"/>
              <a:cs typeface="Tahoma" pitchFamily="34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0375"/>
            <a:ext cx="67700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5142C-E7D7-4DF9-AB95-72D040E9C5CF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4355" name="TextBox 203"/>
          <p:cNvSpPr txBox="1">
            <a:spLocks noChangeArrowheads="1"/>
          </p:cNvSpPr>
          <p:nvPr/>
        </p:nvSpPr>
        <p:spPr bwMode="auto">
          <a:xfrm>
            <a:off x="6666035" y="6069014"/>
            <a:ext cx="18756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ИТОГО: 16 объектов</a:t>
            </a:r>
            <a:endParaRPr lang="ru-RU" altLang="ru-RU" sz="12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98567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617443" cy="45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9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 СЗУ">
      <a:dk1>
        <a:srgbClr val="0D75BA"/>
      </a:dk1>
      <a:lt1>
        <a:sysClr val="window" lastClr="FFFFFF"/>
      </a:lt1>
      <a:dk2>
        <a:srgbClr val="0D75BA"/>
      </a:dk2>
      <a:lt2>
        <a:srgbClr val="B0B0B0"/>
      </a:lt2>
      <a:accent1>
        <a:srgbClr val="3498DB"/>
      </a:accent1>
      <a:accent2>
        <a:srgbClr val="D61C35"/>
      </a:accent2>
      <a:accent3>
        <a:srgbClr val="22BA59"/>
      </a:accent3>
      <a:accent4>
        <a:srgbClr val="ED9A00"/>
      </a:accent4>
      <a:accent5>
        <a:srgbClr val="1DD6B7"/>
      </a:accent5>
      <a:accent6>
        <a:srgbClr val="D61D7D"/>
      </a:accent6>
      <a:hlink>
        <a:srgbClr val="002060"/>
      </a:hlink>
      <a:folHlink>
        <a:srgbClr val="800080"/>
      </a:folHlink>
    </a:clrScheme>
    <a:fontScheme name="Основной текст на белом фоне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1003</Words>
  <Application>Microsoft Office PowerPoint</Application>
  <PresentationFormat>Экран (4:3)</PresentationFormat>
  <Paragraphs>117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1_Тема Office</vt:lpstr>
      <vt:lpstr>  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Государственные услуги в сфере энергетики. Подтверждение готовности работников к выполнению трудовых функций в сфере электроэнергетики.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СЕВЕРО-ЗАПАДНОГО УПРАВЛЕНИЯ РОСТЕХНАДЗОРА (отдел) ЗА 12 МЕСЯЦЕВ 2018 ГОДА</dc:title>
  <dc:creator>Лаппо Максим Васильевич</dc:creator>
  <cp:lastModifiedBy>Лаппо Максим Васильевич</cp:lastModifiedBy>
  <cp:revision>734</cp:revision>
  <cp:lastPrinted>2024-07-10T08:11:51Z</cp:lastPrinted>
  <dcterms:created xsi:type="dcterms:W3CDTF">2019-02-13T13:05:11Z</dcterms:created>
  <dcterms:modified xsi:type="dcterms:W3CDTF">2024-11-11T12:05:38Z</dcterms:modified>
</cp:coreProperties>
</file>